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C7E740AB-FEC8-459F-83B5-5982E6A00A45}">
  <a:tblStyle styleId="{C7E740AB-FEC8-459F-83B5-5982E6A00A45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E9EFF7"/>
          </a:solidFill>
        </a:fill>
      </a:tcStyle>
    </a:wholeTbl>
    <a:band1H>
      <a:tcStyle>
        <a:fill>
          <a:solidFill>
            <a:srgbClr val="D0DEEF"/>
          </a:solidFill>
        </a:fill>
      </a:tcStyle>
    </a:band1H>
    <a:band1V>
      <a:tcStyle>
        <a:fill>
          <a:solidFill>
            <a:srgbClr val="D0DEEF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jpg>
</file>

<file path=ppt/media/image02.png>
</file>

<file path=ppt/media/image03.png>
</file>

<file path=ppt/media/image04.pn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Shape 19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Shape 28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Shape 13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Shape 16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1270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762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254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254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254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254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254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254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Font typeface="Arial"/>
              <a:buNone/>
              <a:defRPr sz="1800"/>
            </a:lvl2pPr>
            <a:lvl3pPr indent="0" lvl="2">
              <a:spcBef>
                <a:spcPts val="0"/>
              </a:spcBef>
              <a:buFont typeface="Arial"/>
              <a:buNone/>
              <a:defRPr sz="1800"/>
            </a:lvl3pPr>
            <a:lvl4pPr indent="0" lvl="3">
              <a:spcBef>
                <a:spcPts val="0"/>
              </a:spcBef>
              <a:buFont typeface="Arial"/>
              <a:buNone/>
              <a:defRPr sz="1800"/>
            </a:lvl4pPr>
            <a:lvl5pPr indent="0" lvl="4">
              <a:spcBef>
                <a:spcPts val="0"/>
              </a:spcBef>
              <a:buFont typeface="Arial"/>
              <a:buNone/>
              <a:defRPr sz="1800"/>
            </a:lvl5pPr>
            <a:lvl6pPr indent="0" lvl="5">
              <a:spcBef>
                <a:spcPts val="0"/>
              </a:spcBef>
              <a:buFont typeface="Arial"/>
              <a:buNone/>
              <a:defRPr sz="1800"/>
            </a:lvl6pPr>
            <a:lvl7pPr indent="0" lvl="6">
              <a:spcBef>
                <a:spcPts val="0"/>
              </a:spcBef>
              <a:buFont typeface="Arial"/>
              <a:buNone/>
              <a:defRPr sz="1800"/>
            </a:lvl7pPr>
            <a:lvl8pPr indent="0" lvl="7">
              <a:spcBef>
                <a:spcPts val="0"/>
              </a:spcBef>
              <a:buFont typeface="Arial"/>
              <a:buNone/>
              <a:defRPr sz="1800"/>
            </a:lvl8pPr>
            <a:lvl9pPr indent="0" lvl="8">
              <a:spcBef>
                <a:spcPts val="0"/>
              </a:spcBef>
              <a:buFont typeface="Arial"/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1270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762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254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presentation/d/1UjbX62C1HKpn4j_xYf5iih6Z7Emx-vVtEiN6Qmojgd4/edit#slide=id.p49" TargetMode="External"/><Relationship Id="rId4" Type="http://schemas.openxmlformats.org/officeDocument/2006/relationships/hyperlink" Target="https://docs.google.com/presentation/d/1UjbX62C1HKpn4j_xYf5iih6Z7Emx-vVtEiN6Qmojgd4/edit#slide=id.p49" TargetMode="External"/><Relationship Id="rId5" Type="http://schemas.openxmlformats.org/officeDocument/2006/relationships/image" Target="../media/image07.png"/><Relationship Id="rId6" Type="http://schemas.openxmlformats.org/officeDocument/2006/relationships/image" Target="../media/image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presentation/d/1UjbX62C1HKpn4j_xYf5iih6Z7Emx-vVtEiN6Qmojgd4/edit#slide=id.p49" TargetMode="External"/><Relationship Id="rId4" Type="http://schemas.openxmlformats.org/officeDocument/2006/relationships/image" Target="../media/image02.png"/><Relationship Id="rId5" Type="http://schemas.openxmlformats.org/officeDocument/2006/relationships/image" Target="../media/image03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docs.google.com/presentation/d/1SGfaXh0mr2D0dO6rmCQ-FjTuEDdMm6kT98TFPCLuMPQ/edit#slide=id.p67" TargetMode="External"/><Relationship Id="rId10" Type="http://schemas.openxmlformats.org/officeDocument/2006/relationships/image" Target="../media/image13.png"/><Relationship Id="rId13" Type="http://schemas.openxmlformats.org/officeDocument/2006/relationships/hyperlink" Target="https://docs.google.com/presentation/d/1SGfaXh0mr2D0dO6rmCQ-FjTuEDdMm6kT98TFPCLuMPQ/edit#slide=id.p79" TargetMode="External"/><Relationship Id="rId12" Type="http://schemas.openxmlformats.org/officeDocument/2006/relationships/hyperlink" Target="https://docs.google.com/presentation/d/1SGfaXh0mr2D0dO6rmCQ-FjTuEDdMm6kT98TFPCLuMPQ/edit#slide=id.p79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5.png"/><Relationship Id="rId4" Type="http://schemas.openxmlformats.org/officeDocument/2006/relationships/image" Target="../media/image01.jpg"/><Relationship Id="rId9" Type="http://schemas.openxmlformats.org/officeDocument/2006/relationships/image" Target="../media/image10.png"/><Relationship Id="rId5" Type="http://schemas.openxmlformats.org/officeDocument/2006/relationships/image" Target="../media/image00.png"/><Relationship Id="rId6" Type="http://schemas.openxmlformats.org/officeDocument/2006/relationships/image" Target="../media/image06.jpg"/><Relationship Id="rId7" Type="http://schemas.openxmlformats.org/officeDocument/2006/relationships/image" Target="../media/image08.png"/><Relationship Id="rId8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9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JPcA4Wj4TRmn678WsKnrz3JPdBnkBDijrCJ71HwoOYc/edit#gid=531709541" TargetMode="External"/><Relationship Id="rId4" Type="http://schemas.openxmlformats.org/officeDocument/2006/relationships/hyperlink" Target="https://docs.google.com/presentation/d/1oAkRu_kB12djQwgJcW1c1Fnr3g3EjpDKhv5dHYz5P4k/edit#slide=id.p4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S2 정찰</a:t>
            </a: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2016.04.26.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Peter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/>
        </p:nvSpPr>
        <p:spPr>
          <a:xfrm>
            <a:off x="6240016" y="524785"/>
            <a:ext cx="5742596" cy="31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버튼을 터치하면 정찰이 시작된다.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부대를 터치하면 액션 버튼이 출력된다.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회군 : 터치 시 회군 아이템 사용 UI로 이동(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행군 기획서 25p.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참조)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가속 : 터치 시 가속 아이템 사용 UI로 이동(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행군 기획서 25p.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참조)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636104" y="365760"/>
            <a:ext cx="952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grpSp>
        <p:nvGrpSpPr>
          <p:cNvPr id="185" name="Shape 185"/>
          <p:cNvGrpSpPr/>
          <p:nvPr/>
        </p:nvGrpSpPr>
        <p:grpSpPr>
          <a:xfrm>
            <a:off x="2279576" y="518442"/>
            <a:ext cx="3600000" cy="5761884"/>
            <a:chOff x="8382613" y="1096115"/>
            <a:chExt cx="3600000" cy="5761884"/>
          </a:xfrm>
        </p:grpSpPr>
        <p:pic>
          <p:nvPicPr>
            <p:cNvPr id="186" name="Shape 18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382613" y="1098000"/>
              <a:ext cx="3600000" cy="5759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Shape 187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382613" y="1096115"/>
              <a:ext cx="3600000" cy="57599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/>
        </p:nvSpPr>
        <p:spPr>
          <a:xfrm>
            <a:off x="6240016" y="524785"/>
            <a:ext cx="5742596" cy="31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부대가 목적지에 도달하면 회군을 시작한다.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회군 중인 정찰 부대를 터치하면 액션 버튼이 출력된다.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가속 : 터치 시 가속 아이템 사용 UI로 이동(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행군 기획서 25p.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636104" y="365760"/>
            <a:ext cx="952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grpSp>
        <p:nvGrpSpPr>
          <p:cNvPr id="194" name="Shape 194"/>
          <p:cNvGrpSpPr/>
          <p:nvPr/>
        </p:nvGrpSpPr>
        <p:grpSpPr>
          <a:xfrm>
            <a:off x="2283657" y="518441"/>
            <a:ext cx="3600000" cy="5761884"/>
            <a:chOff x="2283657" y="518441"/>
            <a:chExt cx="3600000" cy="5761884"/>
          </a:xfrm>
        </p:grpSpPr>
        <p:pic>
          <p:nvPicPr>
            <p:cNvPr id="195" name="Shape 19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83657" y="520327"/>
              <a:ext cx="3591836" cy="5759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Shape 19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283657" y="518441"/>
              <a:ext cx="3600000" cy="57599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/>
        </p:nvSpPr>
        <p:spPr>
          <a:xfrm>
            <a:off x="178918" y="229106"/>
            <a:ext cx="16498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pic>
        <p:nvPicPr>
          <p:cNvPr id="202" name="Shape 2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9650" y="258244"/>
            <a:ext cx="3531000" cy="6277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/>
          <p:nvPr/>
        </p:nvSpPr>
        <p:spPr>
          <a:xfrm>
            <a:off x="2350708" y="624947"/>
            <a:ext cx="3519944" cy="5223048"/>
          </a:xfrm>
          <a:prstGeom prst="rect">
            <a:avLst/>
          </a:prstGeom>
          <a:solidFill>
            <a:srgbClr val="323F4F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05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2337963" y="5391216"/>
            <a:ext cx="3520347" cy="474959"/>
          </a:xfrm>
          <a:prstGeom prst="rect">
            <a:avLst/>
          </a:prstGeom>
          <a:solidFill>
            <a:srgbClr val="D0CECE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2374975" y="5414523"/>
            <a:ext cx="446145" cy="402522"/>
          </a:xfrm>
          <a:prstGeom prst="rect">
            <a:avLst/>
          </a:prstGeom>
          <a:solidFill>
            <a:srgbClr val="BBD6EE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Shape 206"/>
          <p:cNvGrpSpPr/>
          <p:nvPr/>
        </p:nvGrpSpPr>
        <p:grpSpPr>
          <a:xfrm>
            <a:off x="2337650" y="1051670"/>
            <a:ext cx="4028190" cy="5195665"/>
            <a:chOff x="2337650" y="655100"/>
            <a:chExt cx="4028190" cy="4732942"/>
          </a:xfrm>
        </p:grpSpPr>
        <p:sp>
          <p:nvSpPr>
            <p:cNvPr id="207" name="Shape 207"/>
            <p:cNvSpPr/>
            <p:nvPr/>
          </p:nvSpPr>
          <p:spPr>
            <a:xfrm>
              <a:off x="2337963" y="1151491"/>
              <a:ext cx="3520347" cy="474959"/>
            </a:xfrm>
            <a:prstGeom prst="rect">
              <a:avLst/>
            </a:prstGeom>
            <a:solidFill>
              <a:srgbClr val="FFF2CC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2374975" y="1192916"/>
              <a:ext cx="446145" cy="40252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>
              <a:off x="2337963" y="2134948"/>
              <a:ext cx="3520347" cy="474959"/>
            </a:xfrm>
            <a:prstGeom prst="rect">
              <a:avLst/>
            </a:prstGeom>
            <a:solidFill>
              <a:srgbClr val="FFF2CC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>
              <a:off x="2374975" y="2164066"/>
              <a:ext cx="446145" cy="40252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2337963" y="1638555"/>
              <a:ext cx="3520347" cy="474959"/>
            </a:xfrm>
            <a:prstGeom prst="rect">
              <a:avLst/>
            </a:prstGeom>
            <a:solidFill>
              <a:srgbClr val="FFF2CC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2337963" y="2631341"/>
              <a:ext cx="3520347" cy="474959"/>
            </a:xfrm>
            <a:prstGeom prst="rect">
              <a:avLst/>
            </a:prstGeom>
            <a:solidFill>
              <a:srgbClr val="FFF2CC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2374975" y="2658348"/>
              <a:ext cx="446145" cy="40252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Shape 214"/>
            <p:cNvSpPr/>
            <p:nvPr/>
          </p:nvSpPr>
          <p:spPr>
            <a:xfrm>
              <a:off x="2337963" y="3606639"/>
              <a:ext cx="3520347" cy="474959"/>
            </a:xfrm>
            <a:prstGeom prst="rect">
              <a:avLst/>
            </a:prstGeom>
            <a:solidFill>
              <a:srgbClr val="D0CECE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Shape 215"/>
            <p:cNvSpPr/>
            <p:nvPr/>
          </p:nvSpPr>
          <p:spPr>
            <a:xfrm>
              <a:off x="2374975" y="3629946"/>
              <a:ext cx="446145" cy="402522"/>
            </a:xfrm>
            <a:prstGeom prst="rect">
              <a:avLst/>
            </a:prstGeom>
            <a:solidFill>
              <a:srgbClr val="BBD6EE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Shape 216"/>
            <p:cNvSpPr/>
            <p:nvPr/>
          </p:nvSpPr>
          <p:spPr>
            <a:xfrm>
              <a:off x="2337963" y="3119576"/>
              <a:ext cx="3520347" cy="474959"/>
            </a:xfrm>
            <a:prstGeom prst="rect">
              <a:avLst/>
            </a:prstGeom>
            <a:solidFill>
              <a:srgbClr val="D0CECE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Shape 217"/>
            <p:cNvSpPr/>
            <p:nvPr/>
          </p:nvSpPr>
          <p:spPr>
            <a:xfrm>
              <a:off x="2374975" y="3142883"/>
              <a:ext cx="446145" cy="402522"/>
            </a:xfrm>
            <a:prstGeom prst="rect">
              <a:avLst/>
            </a:prstGeom>
            <a:solidFill>
              <a:srgbClr val="BBD6EE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Shape 218"/>
            <p:cNvSpPr/>
            <p:nvPr/>
          </p:nvSpPr>
          <p:spPr>
            <a:xfrm>
              <a:off x="2337963" y="4103032"/>
              <a:ext cx="3520347" cy="474959"/>
            </a:xfrm>
            <a:prstGeom prst="rect">
              <a:avLst/>
            </a:prstGeom>
            <a:solidFill>
              <a:srgbClr val="D0CECE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Shape 219"/>
            <p:cNvSpPr/>
            <p:nvPr/>
          </p:nvSpPr>
          <p:spPr>
            <a:xfrm>
              <a:off x="2374975" y="4126339"/>
              <a:ext cx="446145" cy="402522"/>
            </a:xfrm>
            <a:prstGeom prst="rect">
              <a:avLst/>
            </a:prstGeom>
            <a:solidFill>
              <a:srgbClr val="BBD6EE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Shape 220"/>
            <p:cNvSpPr/>
            <p:nvPr/>
          </p:nvSpPr>
          <p:spPr>
            <a:xfrm>
              <a:off x="2337650" y="655100"/>
              <a:ext cx="3520347" cy="474959"/>
            </a:xfrm>
            <a:prstGeom prst="rect">
              <a:avLst/>
            </a:prstGeom>
            <a:solidFill>
              <a:srgbClr val="FFF2CC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Shape 221"/>
            <p:cNvSpPr/>
            <p:nvPr/>
          </p:nvSpPr>
          <p:spPr>
            <a:xfrm>
              <a:off x="2374975" y="677725"/>
              <a:ext cx="446145" cy="40252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2" name="Shape 222"/>
            <p:cNvGrpSpPr/>
            <p:nvPr/>
          </p:nvGrpSpPr>
          <p:grpSpPr>
            <a:xfrm>
              <a:off x="2776201" y="658933"/>
              <a:ext cx="3589639" cy="424828"/>
              <a:chOff x="2776201" y="658933"/>
              <a:chExt cx="3589639" cy="424828"/>
            </a:xfrm>
          </p:grpSpPr>
          <p:sp>
            <p:nvSpPr>
              <p:cNvPr id="223" name="Shape 223"/>
              <p:cNvSpPr txBox="1"/>
              <p:nvPr/>
            </p:nvSpPr>
            <p:spPr>
              <a:xfrm>
                <a:off x="2779642" y="658933"/>
                <a:ext cx="3586198" cy="2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Scout success! </a:t>
                </a:r>
                <a:r>
                  <a:rPr b="0" i="0" lang="en-US" sz="10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(UDT)UserNam…</a:t>
                </a:r>
              </a:p>
            </p:txBody>
          </p:sp>
          <p:sp>
            <p:nvSpPr>
              <p:cNvPr id="224" name="Shape 224"/>
              <p:cNvSpPr txBox="1"/>
              <p:nvPr/>
            </p:nvSpPr>
            <p:spPr>
              <a:xfrm>
                <a:off x="4844119" y="678433"/>
                <a:ext cx="1068919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1분 전</a:t>
                </a:r>
              </a:p>
            </p:txBody>
          </p:sp>
          <p:sp>
            <p:nvSpPr>
              <p:cNvPr id="225" name="Shape 225"/>
              <p:cNvSpPr txBox="1"/>
              <p:nvPr/>
            </p:nvSpPr>
            <p:spPr>
              <a:xfrm>
                <a:off x="2776201" y="873461"/>
                <a:ext cx="3236399" cy="21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Defense Troops : 999K / Resource 999M</a:t>
                </a:r>
              </a:p>
            </p:txBody>
          </p:sp>
        </p:grpSp>
        <p:grpSp>
          <p:nvGrpSpPr>
            <p:cNvPr id="226" name="Shape 226"/>
            <p:cNvGrpSpPr/>
            <p:nvPr/>
          </p:nvGrpSpPr>
          <p:grpSpPr>
            <a:xfrm>
              <a:off x="2777060" y="1151495"/>
              <a:ext cx="3149931" cy="424801"/>
              <a:chOff x="2776191" y="658927"/>
              <a:chExt cx="3149931" cy="424801"/>
            </a:xfrm>
          </p:grpSpPr>
          <p:sp>
            <p:nvSpPr>
              <p:cNvPr id="227" name="Shape 227"/>
              <p:cNvSpPr txBox="1"/>
              <p:nvPr/>
            </p:nvSpPr>
            <p:spPr>
              <a:xfrm>
                <a:off x="2779996" y="658927"/>
                <a:ext cx="2426399" cy="2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Your Town was scouted</a:t>
                </a:r>
              </a:p>
            </p:txBody>
          </p:sp>
          <p:sp>
            <p:nvSpPr>
              <p:cNvPr id="228" name="Shape 228"/>
              <p:cNvSpPr txBox="1"/>
              <p:nvPr/>
            </p:nvSpPr>
            <p:spPr>
              <a:xfrm>
                <a:off x="4604082" y="695395"/>
                <a:ext cx="132204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59분 전</a:t>
                </a:r>
              </a:p>
            </p:txBody>
          </p:sp>
          <p:sp>
            <p:nvSpPr>
              <p:cNvPr id="229" name="Shape 229"/>
              <p:cNvSpPr txBox="1"/>
              <p:nvPr/>
            </p:nvSpPr>
            <p:spPr>
              <a:xfrm>
                <a:off x="2776191" y="873454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(UDT)UserName1234567890</a:t>
                </a:r>
              </a:p>
            </p:txBody>
          </p:sp>
        </p:grpSp>
        <p:grpSp>
          <p:nvGrpSpPr>
            <p:cNvPr id="230" name="Shape 230"/>
            <p:cNvGrpSpPr/>
            <p:nvPr/>
          </p:nvGrpSpPr>
          <p:grpSpPr>
            <a:xfrm>
              <a:off x="2776191" y="1625930"/>
              <a:ext cx="3139202" cy="3414483"/>
              <a:chOff x="2776191" y="635618"/>
              <a:chExt cx="3139202" cy="3414483"/>
            </a:xfrm>
          </p:grpSpPr>
          <p:sp>
            <p:nvSpPr>
              <p:cNvPr id="231" name="Shape 231"/>
              <p:cNvSpPr txBox="1"/>
              <p:nvPr/>
            </p:nvSpPr>
            <p:spPr>
              <a:xfrm>
                <a:off x="2779642" y="658922"/>
                <a:ext cx="2311500" cy="2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Scout Failed</a:t>
                </a:r>
              </a:p>
            </p:txBody>
          </p:sp>
          <p:sp>
            <p:nvSpPr>
              <p:cNvPr id="232" name="Shape 232"/>
              <p:cNvSpPr txBox="1"/>
              <p:nvPr/>
            </p:nvSpPr>
            <p:spPr>
              <a:xfrm>
                <a:off x="4852357" y="635618"/>
                <a:ext cx="1063037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2016-12-31 23:59</a:t>
                </a:r>
              </a:p>
            </p:txBody>
          </p:sp>
          <p:sp>
            <p:nvSpPr>
              <p:cNvPr id="233" name="Shape 233"/>
              <p:cNvSpPr txBox="1"/>
              <p:nvPr/>
            </p:nvSpPr>
            <p:spPr>
              <a:xfrm>
                <a:off x="2776191" y="873454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Scout failed</a:t>
                </a:r>
              </a:p>
            </p:txBody>
          </p:sp>
          <p:sp>
            <p:nvSpPr>
              <p:cNvPr id="234" name="Shape 234"/>
              <p:cNvSpPr txBox="1"/>
              <p:nvPr/>
            </p:nvSpPr>
            <p:spPr>
              <a:xfrm>
                <a:off x="2823380" y="1647500"/>
                <a:ext cx="1645002" cy="231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Battle Report - Defeat</a:t>
                </a:r>
              </a:p>
            </p:txBody>
          </p:sp>
          <p:sp>
            <p:nvSpPr>
              <p:cNvPr id="235" name="Shape 235"/>
              <p:cNvSpPr txBox="1"/>
              <p:nvPr/>
            </p:nvSpPr>
            <p:spPr>
              <a:xfrm>
                <a:off x="2820931" y="1862033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Kills : 999M / Losses : 999M</a:t>
                </a:r>
              </a:p>
            </p:txBody>
          </p:sp>
          <p:sp>
            <p:nvSpPr>
              <p:cNvPr id="236" name="Shape 236"/>
              <p:cNvSpPr txBox="1"/>
              <p:nvPr/>
            </p:nvSpPr>
            <p:spPr>
              <a:xfrm>
                <a:off x="2823380" y="2130021"/>
                <a:ext cx="1645002" cy="231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Battle Report - Defeat</a:t>
                </a:r>
              </a:p>
            </p:txBody>
          </p:sp>
          <p:sp>
            <p:nvSpPr>
              <p:cNvPr id="237" name="Shape 237"/>
              <p:cNvSpPr txBox="1"/>
              <p:nvPr/>
            </p:nvSpPr>
            <p:spPr>
              <a:xfrm>
                <a:off x="2820931" y="2344551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Kills : 999M / Losses : 999M</a:t>
                </a:r>
              </a:p>
            </p:txBody>
          </p:sp>
          <p:sp>
            <p:nvSpPr>
              <p:cNvPr id="238" name="Shape 238"/>
              <p:cNvSpPr txBox="1"/>
              <p:nvPr/>
            </p:nvSpPr>
            <p:spPr>
              <a:xfrm>
                <a:off x="2823380" y="2619991"/>
                <a:ext cx="1645002" cy="231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Battle Report - Defeat</a:t>
                </a:r>
              </a:p>
            </p:txBody>
          </p:sp>
          <p:sp>
            <p:nvSpPr>
              <p:cNvPr id="239" name="Shape 239"/>
              <p:cNvSpPr txBox="1"/>
              <p:nvPr/>
            </p:nvSpPr>
            <p:spPr>
              <a:xfrm>
                <a:off x="2820931" y="2834525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Kills : 999M / Losses : 999M</a:t>
                </a:r>
              </a:p>
            </p:txBody>
          </p:sp>
          <p:sp>
            <p:nvSpPr>
              <p:cNvPr id="240" name="Shape 240"/>
              <p:cNvSpPr txBox="1"/>
              <p:nvPr/>
            </p:nvSpPr>
            <p:spPr>
              <a:xfrm>
                <a:off x="2823380" y="3109501"/>
                <a:ext cx="1645002" cy="231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Battle Report - Defeat</a:t>
                </a:r>
              </a:p>
            </p:txBody>
          </p:sp>
          <p:sp>
            <p:nvSpPr>
              <p:cNvPr id="241" name="Shape 241"/>
              <p:cNvSpPr txBox="1"/>
              <p:nvPr/>
            </p:nvSpPr>
            <p:spPr>
              <a:xfrm>
                <a:off x="2820931" y="3324035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Kills : 999M / Losses : 999M</a:t>
                </a:r>
              </a:p>
            </p:txBody>
          </p:sp>
          <p:sp>
            <p:nvSpPr>
              <p:cNvPr id="242" name="Shape 242"/>
              <p:cNvSpPr txBox="1"/>
              <p:nvPr/>
            </p:nvSpPr>
            <p:spPr>
              <a:xfrm>
                <a:off x="2823380" y="3625294"/>
                <a:ext cx="1645002" cy="2313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Battle Report - Defeat</a:t>
                </a:r>
              </a:p>
            </p:txBody>
          </p:sp>
          <p:sp>
            <p:nvSpPr>
              <p:cNvPr id="243" name="Shape 243"/>
              <p:cNvSpPr txBox="1"/>
              <p:nvPr/>
            </p:nvSpPr>
            <p:spPr>
              <a:xfrm>
                <a:off x="2820931" y="3839828"/>
                <a:ext cx="2024399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Kills : 999M / Losses : 999M</a:t>
                </a:r>
              </a:p>
            </p:txBody>
          </p:sp>
        </p:grpSp>
        <p:grpSp>
          <p:nvGrpSpPr>
            <p:cNvPr id="244" name="Shape 244"/>
            <p:cNvGrpSpPr/>
            <p:nvPr/>
          </p:nvGrpSpPr>
          <p:grpSpPr>
            <a:xfrm>
              <a:off x="2792759" y="2099800"/>
              <a:ext cx="3134620" cy="592714"/>
              <a:chOff x="2776191" y="617179"/>
              <a:chExt cx="3134620" cy="592714"/>
            </a:xfrm>
          </p:grpSpPr>
          <p:sp>
            <p:nvSpPr>
              <p:cNvPr id="245" name="Shape 245"/>
              <p:cNvSpPr txBox="1"/>
              <p:nvPr/>
            </p:nvSpPr>
            <p:spPr>
              <a:xfrm>
                <a:off x="2786356" y="658916"/>
                <a:ext cx="2255099" cy="23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1" i="0" lang="en-US" sz="105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Occupation successful</a:t>
                </a:r>
              </a:p>
            </p:txBody>
          </p:sp>
          <p:sp>
            <p:nvSpPr>
              <p:cNvPr id="246" name="Shape 246"/>
              <p:cNvSpPr txBox="1"/>
              <p:nvPr/>
            </p:nvSpPr>
            <p:spPr>
              <a:xfrm>
                <a:off x="4830278" y="617179"/>
                <a:ext cx="108053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2016-12-31 23:59</a:t>
                </a:r>
              </a:p>
            </p:txBody>
          </p:sp>
          <p:sp>
            <p:nvSpPr>
              <p:cNvPr id="247" name="Shape 247"/>
              <p:cNvSpPr txBox="1"/>
              <p:nvPr/>
            </p:nvSpPr>
            <p:spPr>
              <a:xfrm>
                <a:off x="2776191" y="873454"/>
                <a:ext cx="2024399" cy="3364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You have camp (X 1200 : Y 1200)</a:t>
                </a: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8" name="Shape 248"/>
            <p:cNvSpPr txBox="1"/>
            <p:nvPr/>
          </p:nvSpPr>
          <p:spPr>
            <a:xfrm>
              <a:off x="4843744" y="2582323"/>
              <a:ext cx="10805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Arial"/>
                <a:buNone/>
              </a:pPr>
              <a:r>
                <a:rPr b="0" i="0" lang="en-US" sz="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2016-12-31 23:59</a:t>
              </a:r>
            </a:p>
          </p:txBody>
        </p:sp>
        <p:sp>
          <p:nvSpPr>
            <p:cNvPr id="249" name="Shape 249"/>
            <p:cNvSpPr txBox="1"/>
            <p:nvPr/>
          </p:nvSpPr>
          <p:spPr>
            <a:xfrm>
              <a:off x="4843744" y="3106105"/>
              <a:ext cx="10805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Arial"/>
                <a:buNone/>
              </a:pPr>
              <a:r>
                <a:rPr b="0" i="0" lang="en-US" sz="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2016-12-31 23:59</a:t>
              </a:r>
            </a:p>
          </p:txBody>
        </p:sp>
        <p:sp>
          <p:nvSpPr>
            <p:cNvPr id="250" name="Shape 250"/>
            <p:cNvSpPr txBox="1"/>
            <p:nvPr/>
          </p:nvSpPr>
          <p:spPr>
            <a:xfrm>
              <a:off x="4842483" y="3597100"/>
              <a:ext cx="1080533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Arial"/>
                <a:buNone/>
              </a:pPr>
              <a:r>
                <a:rPr b="0" i="0" lang="en-US" sz="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2016-12-31 23:59</a:t>
              </a:r>
            </a:p>
          </p:txBody>
        </p:sp>
        <p:grpSp>
          <p:nvGrpSpPr>
            <p:cNvPr id="251" name="Shape 251"/>
            <p:cNvGrpSpPr/>
            <p:nvPr/>
          </p:nvGrpSpPr>
          <p:grpSpPr>
            <a:xfrm>
              <a:off x="4831800" y="4066561"/>
              <a:ext cx="1091216" cy="1321480"/>
              <a:chOff x="4816101" y="111306"/>
              <a:chExt cx="1091216" cy="1321480"/>
            </a:xfrm>
          </p:grpSpPr>
          <p:sp>
            <p:nvSpPr>
              <p:cNvPr id="252" name="Shape 252"/>
              <p:cNvSpPr txBox="1"/>
              <p:nvPr/>
            </p:nvSpPr>
            <p:spPr>
              <a:xfrm>
                <a:off x="4816101" y="111306"/>
                <a:ext cx="108053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8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2016-12-31 23:59</a:t>
                </a:r>
              </a:p>
            </p:txBody>
          </p:sp>
          <p:sp>
            <p:nvSpPr>
              <p:cNvPr id="253" name="Shape 253"/>
              <p:cNvSpPr txBox="1"/>
              <p:nvPr/>
            </p:nvSpPr>
            <p:spPr>
              <a:xfrm>
                <a:off x="5113512" y="1222512"/>
                <a:ext cx="793806" cy="2102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ct val="25000"/>
                  <a:buFont typeface="Arial"/>
                  <a:buNone/>
                </a:pPr>
                <a:r>
                  <a:rPr b="0" i="0" lang="en-US" sz="9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2016-12-31</a:t>
                </a:r>
              </a:p>
            </p:txBody>
          </p:sp>
        </p:grpSp>
        <p:sp>
          <p:nvSpPr>
            <p:cNvPr id="254" name="Shape 254"/>
            <p:cNvSpPr/>
            <p:nvPr/>
          </p:nvSpPr>
          <p:spPr>
            <a:xfrm>
              <a:off x="2374975" y="3140866"/>
              <a:ext cx="446145" cy="40252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Shape 255"/>
            <p:cNvSpPr/>
            <p:nvPr/>
          </p:nvSpPr>
          <p:spPr>
            <a:xfrm>
              <a:off x="2374975" y="3630839"/>
              <a:ext cx="446145" cy="40252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2374975" y="4120351"/>
              <a:ext cx="446145" cy="40252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Shape 257"/>
            <p:cNvSpPr/>
            <p:nvPr/>
          </p:nvSpPr>
          <p:spPr>
            <a:xfrm>
              <a:off x="2374975" y="4636142"/>
              <a:ext cx="446145" cy="40252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Shape 258"/>
            <p:cNvSpPr/>
            <p:nvPr/>
          </p:nvSpPr>
          <p:spPr>
            <a:xfrm>
              <a:off x="2374975" y="1662502"/>
              <a:ext cx="446145" cy="402522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9" name="Shape 259"/>
          <p:cNvSpPr/>
          <p:nvPr/>
        </p:nvSpPr>
        <p:spPr>
          <a:xfrm>
            <a:off x="4768089" y="351210"/>
            <a:ext cx="831673" cy="273735"/>
          </a:xfrm>
          <a:prstGeom prst="round2Same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Resource &amp; Suppression</a:t>
            </a:r>
          </a:p>
        </p:txBody>
      </p:sp>
      <p:sp>
        <p:nvSpPr>
          <p:cNvPr id="260" name="Shape 260"/>
          <p:cNvSpPr/>
          <p:nvPr/>
        </p:nvSpPr>
        <p:spPr>
          <a:xfrm>
            <a:off x="3968917" y="351210"/>
            <a:ext cx="831673" cy="273735"/>
          </a:xfrm>
          <a:prstGeom prst="round2Same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System</a:t>
            </a:r>
          </a:p>
        </p:txBody>
      </p:sp>
      <p:sp>
        <p:nvSpPr>
          <p:cNvPr id="261" name="Shape 261"/>
          <p:cNvSpPr/>
          <p:nvPr/>
        </p:nvSpPr>
        <p:spPr>
          <a:xfrm>
            <a:off x="3166227" y="315370"/>
            <a:ext cx="831673" cy="309573"/>
          </a:xfrm>
          <a:prstGeom prst="round2Same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cap="flat" cmpd="sng" w="9525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Battle</a:t>
            </a:r>
          </a:p>
        </p:txBody>
      </p:sp>
      <p:sp>
        <p:nvSpPr>
          <p:cNvPr id="262" name="Shape 262"/>
          <p:cNvSpPr/>
          <p:nvPr/>
        </p:nvSpPr>
        <p:spPr>
          <a:xfrm>
            <a:off x="2350301" y="361665"/>
            <a:ext cx="831673" cy="263280"/>
          </a:xfrm>
          <a:prstGeom prst="round2SameRect">
            <a:avLst>
              <a:gd fmla="val 50000" name="adj1"/>
              <a:gd fmla="val 0" name="adj2"/>
            </a:avLst>
          </a:prstGeom>
          <a:gradFill>
            <a:gsLst>
              <a:gs pos="0">
                <a:srgbClr val="5F82CA"/>
              </a:gs>
              <a:gs pos="50000">
                <a:srgbClr val="3C70CA"/>
              </a:gs>
              <a:gs pos="100000">
                <a:srgbClr val="2E60B9"/>
              </a:gs>
            </a:gsLst>
            <a:lin ang="5400000" scaled="0"/>
          </a:gradFill>
          <a:ln cap="flat" cmpd="sng" w="9525">
            <a:solidFill>
              <a:srgbClr val="9CC2E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Messege</a:t>
            </a:r>
          </a:p>
        </p:txBody>
      </p:sp>
      <p:sp>
        <p:nvSpPr>
          <p:cNvPr id="263" name="Shape 263"/>
          <p:cNvSpPr/>
          <p:nvPr/>
        </p:nvSpPr>
        <p:spPr>
          <a:xfrm>
            <a:off x="2337650" y="624947"/>
            <a:ext cx="3520347" cy="32218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Battle Report</a:t>
            </a:r>
          </a:p>
        </p:txBody>
      </p:sp>
      <p:sp>
        <p:nvSpPr>
          <p:cNvPr id="264" name="Shape 264"/>
          <p:cNvSpPr/>
          <p:nvPr/>
        </p:nvSpPr>
        <p:spPr>
          <a:xfrm>
            <a:off x="3845505" y="302218"/>
            <a:ext cx="152399" cy="15239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sp>
        <p:nvSpPr>
          <p:cNvPr id="265" name="Shape 265"/>
          <p:cNvSpPr/>
          <p:nvPr/>
        </p:nvSpPr>
        <p:spPr>
          <a:xfrm>
            <a:off x="2350301" y="5857110"/>
            <a:ext cx="3520347" cy="57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2407701" y="5888255"/>
            <a:ext cx="803464" cy="57997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Shape 267"/>
          <p:cNvSpPr/>
          <p:nvPr/>
        </p:nvSpPr>
        <p:spPr>
          <a:xfrm rot="10800000">
            <a:off x="2464678" y="5961646"/>
            <a:ext cx="542628" cy="484243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B0CAE9"/>
              </a:gs>
              <a:gs pos="50000">
                <a:srgbClr val="A1C1E4"/>
              </a:gs>
              <a:gs pos="100000">
                <a:srgbClr val="90B8E4"/>
              </a:gs>
            </a:gsLst>
            <a:lin ang="5400000" scaled="0"/>
          </a:gradFill>
          <a:ln cap="flat" cmpd="sng" w="9525">
            <a:solidFill>
              <a:schemeClr val="accen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2305558" y="4531298"/>
            <a:ext cx="3516165" cy="1332968"/>
          </a:xfrm>
          <a:prstGeom prst="rect">
            <a:avLst/>
          </a:prstGeom>
          <a:solidFill>
            <a:srgbClr val="C55A11">
              <a:alpha val="27843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16:9</a:t>
            </a:r>
          </a:p>
        </p:txBody>
      </p:sp>
      <p:sp>
        <p:nvSpPr>
          <p:cNvPr id="269" name="Shape 269"/>
          <p:cNvSpPr txBox="1"/>
          <p:nvPr/>
        </p:nvSpPr>
        <p:spPr>
          <a:xfrm>
            <a:off x="2305966" y="992575"/>
            <a:ext cx="421910" cy="246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2305966" y="1565670"/>
            <a:ext cx="421910" cy="246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2305966" y="2076816"/>
            <a:ext cx="421910" cy="246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2305966" y="2641489"/>
            <a:ext cx="421910" cy="246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2305966" y="3180326"/>
            <a:ext cx="421910" cy="246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b="0" i="0" lang="en-US" sz="1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new</a:t>
            </a:r>
          </a:p>
        </p:txBody>
      </p:sp>
      <p:sp>
        <p:nvSpPr>
          <p:cNvPr id="274" name="Shape 274"/>
          <p:cNvSpPr/>
          <p:nvPr/>
        </p:nvSpPr>
        <p:spPr>
          <a:xfrm>
            <a:off x="5054228" y="6088892"/>
            <a:ext cx="535723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1" i="0" lang="en-US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</a:p>
        </p:txBody>
      </p:sp>
      <p:sp>
        <p:nvSpPr>
          <p:cNvPr id="275" name="Shape 275"/>
          <p:cNvSpPr/>
          <p:nvPr/>
        </p:nvSpPr>
        <p:spPr>
          <a:xfrm>
            <a:off x="5536394" y="3952382"/>
            <a:ext cx="241617" cy="235413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Shape 27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360023" y="6032123"/>
            <a:ext cx="359999" cy="35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418428" y="5959366"/>
            <a:ext cx="630342" cy="510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437678" y="5994544"/>
            <a:ext cx="407122" cy="407122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Shape 279"/>
          <p:cNvSpPr txBox="1"/>
          <p:nvPr/>
        </p:nvSpPr>
        <p:spPr>
          <a:xfrm>
            <a:off x="6240016" y="524785"/>
            <a:ext cx="5742596" cy="31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부대가 회군하면 정찰 결과 보고 메일을 수신한다.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성공 메일 UI :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메일 기획서 32~41p.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실패 메일 UI :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2"/>
              </a:rPr>
              <a:t>메일 기획서 38p.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당함 메일 UI :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메일 기획서 39~40p.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676672" y="1146800"/>
            <a:ext cx="1152128" cy="2664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성공 메일</a:t>
            </a:r>
          </a:p>
        </p:txBody>
      </p:sp>
      <p:cxnSp>
        <p:nvCxnSpPr>
          <p:cNvPr id="281" name="Shape 281"/>
          <p:cNvCxnSpPr>
            <a:stCxn id="280" idx="3"/>
          </p:cNvCxnSpPr>
          <p:nvPr/>
        </p:nvCxnSpPr>
        <p:spPr>
          <a:xfrm>
            <a:off x="1828800" y="1280003"/>
            <a:ext cx="508800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med" w="med" type="none"/>
            <a:tailEnd len="lg" w="lg" type="stealth"/>
          </a:ln>
        </p:spPr>
      </p:cxnSp>
      <p:sp>
        <p:nvSpPr>
          <p:cNvPr id="282" name="Shape 282"/>
          <p:cNvSpPr/>
          <p:nvPr/>
        </p:nvSpPr>
        <p:spPr>
          <a:xfrm>
            <a:off x="676672" y="1775663"/>
            <a:ext cx="1152128" cy="2664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당함 메일</a:t>
            </a:r>
          </a:p>
        </p:txBody>
      </p:sp>
      <p:cxnSp>
        <p:nvCxnSpPr>
          <p:cNvPr id="283" name="Shape 283"/>
          <p:cNvCxnSpPr>
            <a:stCxn id="282" idx="3"/>
          </p:cNvCxnSpPr>
          <p:nvPr/>
        </p:nvCxnSpPr>
        <p:spPr>
          <a:xfrm>
            <a:off x="1828800" y="1908866"/>
            <a:ext cx="508800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med" w="med" type="none"/>
            <a:tailEnd len="lg" w="lg" type="stealth"/>
          </a:ln>
        </p:spPr>
      </p:cxnSp>
      <p:sp>
        <p:nvSpPr>
          <p:cNvPr id="284" name="Shape 284"/>
          <p:cNvSpPr/>
          <p:nvPr/>
        </p:nvSpPr>
        <p:spPr>
          <a:xfrm>
            <a:off x="676672" y="2269950"/>
            <a:ext cx="1152128" cy="26640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실패 메일</a:t>
            </a:r>
          </a:p>
        </p:txBody>
      </p:sp>
      <p:cxnSp>
        <p:nvCxnSpPr>
          <p:cNvPr id="285" name="Shape 285"/>
          <p:cNvCxnSpPr>
            <a:stCxn id="284" idx="3"/>
          </p:cNvCxnSpPr>
          <p:nvPr/>
        </p:nvCxnSpPr>
        <p:spPr>
          <a:xfrm>
            <a:off x="1828800" y="2403154"/>
            <a:ext cx="508800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med" w="med" type="none"/>
            <a:tailEnd len="lg" w="lg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Shape 290"/>
          <p:cNvPicPr preferRelativeResize="0"/>
          <p:nvPr/>
        </p:nvPicPr>
        <p:blipFill rotWithShape="1">
          <a:blip r:embed="rId3">
            <a:alphaModFix/>
          </a:blip>
          <a:srcRect b="6133" l="10342" r="16120" t="138"/>
          <a:stretch/>
        </p:blipFill>
        <p:spPr>
          <a:xfrm>
            <a:off x="2352710" y="302758"/>
            <a:ext cx="3516241" cy="629398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Shape 291"/>
          <p:cNvSpPr txBox="1"/>
          <p:nvPr/>
        </p:nvSpPr>
        <p:spPr>
          <a:xfrm>
            <a:off x="636104" y="365760"/>
            <a:ext cx="952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5951983" y="524785"/>
            <a:ext cx="6323046" cy="3323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최근 1시간 이내에 정찰 성공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적이 있는 좌표의 정찰 UI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b="0" i="0" lang="en-US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※ 정찰 실패한 곳에서는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‘최근 정찰보고’ 버튼 생성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터치 시 가장 최근에 해당 좌표를 정찰한 메일 UI로 이동한다.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메일을 삭제했을 경우 버튼은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1시간을 초과하면 버튼이 더 이상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가장 마지막으로 해당 좌표를 정찰하고 얼마의 시간이 지났는지 표시한다.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1분 미만의 시간은 초 단위로 갱신된다.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1분~60분 사이의 시간은 분 단위로 갱신된다.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1시간을 초과하면 더 이상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최근 1시간 이내에 정찰 성공한 적이 있는 도시의 영주 닉네임 옆에는 망원경 이미지가 붙는다.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메일을 삭제했을 경우 이미지는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1시간을 초과하면 이미지가 더 이상 노출되지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Shape 293"/>
          <p:cNvSpPr/>
          <p:nvPr/>
        </p:nvSpPr>
        <p:spPr>
          <a:xfrm>
            <a:off x="2352709" y="302757"/>
            <a:ext cx="3516241" cy="6293985"/>
          </a:xfrm>
          <a:prstGeom prst="rect">
            <a:avLst/>
          </a:prstGeom>
          <a:solidFill>
            <a:schemeClr val="dk1">
              <a:alpha val="40392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Shape 294"/>
          <p:cNvSpPr/>
          <p:nvPr/>
        </p:nvSpPr>
        <p:spPr>
          <a:xfrm>
            <a:off x="2558265" y="1571944"/>
            <a:ext cx="3113070" cy="3441231"/>
          </a:xfrm>
          <a:prstGeom prst="rect">
            <a:avLst/>
          </a:prstGeom>
          <a:solidFill>
            <a:srgbClr val="1E4E79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</a:t>
            </a:r>
          </a:p>
        </p:txBody>
      </p:sp>
      <p:sp>
        <p:nvSpPr>
          <p:cNvPr id="295" name="Shape 295"/>
          <p:cNvSpPr/>
          <p:nvPr/>
        </p:nvSpPr>
        <p:spPr>
          <a:xfrm>
            <a:off x="2990949" y="1678364"/>
            <a:ext cx="2239765" cy="40069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</a:t>
            </a:r>
          </a:p>
        </p:txBody>
      </p:sp>
      <p:sp>
        <p:nvSpPr>
          <p:cNvPr id="296" name="Shape 296"/>
          <p:cNvSpPr/>
          <p:nvPr/>
        </p:nvSpPr>
        <p:spPr>
          <a:xfrm>
            <a:off x="2641217" y="2185474"/>
            <a:ext cx="821170" cy="660467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영주IMG</a:t>
            </a:r>
          </a:p>
        </p:txBody>
      </p:sp>
      <p:sp>
        <p:nvSpPr>
          <p:cNvPr id="297" name="Shape 297"/>
          <p:cNvSpPr/>
          <p:nvPr/>
        </p:nvSpPr>
        <p:spPr>
          <a:xfrm>
            <a:off x="3462389" y="2185474"/>
            <a:ext cx="1993187" cy="660467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(연맹)영주 이름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X:888 Y:888</a:t>
            </a:r>
          </a:p>
        </p:txBody>
      </p:sp>
      <p:sp>
        <p:nvSpPr>
          <p:cNvPr id="298" name="Shape 298"/>
          <p:cNvSpPr/>
          <p:nvPr/>
        </p:nvSpPr>
        <p:spPr>
          <a:xfrm>
            <a:off x="2990949" y="3003731"/>
            <a:ext cx="2239765" cy="660467"/>
          </a:xfrm>
          <a:prstGeom prst="rect">
            <a:avLst/>
          </a:prstGeom>
          <a:solidFill>
            <a:srgbClr val="9CC2E5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소요 시간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Shape 299"/>
          <p:cNvSpPr/>
          <p:nvPr/>
        </p:nvSpPr>
        <p:spPr>
          <a:xfrm>
            <a:off x="3197099" y="3338042"/>
            <a:ext cx="1827463" cy="242856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HH:MM:SS</a:t>
            </a:r>
          </a:p>
        </p:txBody>
      </p:sp>
      <p:sp>
        <p:nvSpPr>
          <p:cNvPr id="300" name="Shape 300"/>
          <p:cNvSpPr/>
          <p:nvPr/>
        </p:nvSpPr>
        <p:spPr>
          <a:xfrm>
            <a:off x="3051802" y="3797828"/>
            <a:ext cx="2036085" cy="423260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</a:t>
            </a:r>
          </a:p>
        </p:txBody>
      </p:sp>
      <p:sp>
        <p:nvSpPr>
          <p:cNvPr id="301" name="Shape 301"/>
          <p:cNvSpPr/>
          <p:nvPr/>
        </p:nvSpPr>
        <p:spPr>
          <a:xfrm>
            <a:off x="3051802" y="4293096"/>
            <a:ext cx="2036085" cy="423260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최근 정찰보고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3305962" y="4725282"/>
            <a:ext cx="160973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최근 정찰 : 1분 전</a:t>
            </a:r>
          </a:p>
        </p:txBody>
      </p:sp>
      <p:pic>
        <p:nvPicPr>
          <p:cNvPr id="303" name="Shape 30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1832" y="4368253"/>
            <a:ext cx="428264" cy="29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Shape 30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13506" y="4192128"/>
            <a:ext cx="1951044" cy="1374082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Shape 305"/>
          <p:cNvSpPr/>
          <p:nvPr/>
        </p:nvSpPr>
        <p:spPr>
          <a:xfrm>
            <a:off x="9188928" y="5367151"/>
            <a:ext cx="1800199" cy="288032"/>
          </a:xfrm>
          <a:prstGeom prst="rect">
            <a:avLst/>
          </a:prstGeom>
          <a:gradFill>
            <a:gsLst>
              <a:gs pos="0">
                <a:srgbClr val="000000"/>
              </a:gs>
              <a:gs pos="50000">
                <a:srgbClr val="000000">
                  <a:alpha val="80000"/>
                </a:srgbClr>
              </a:gs>
              <a:gs pos="100000">
                <a:srgbClr val="7F7F7F">
                  <a:alpha val="49803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(CLE)Peter</a:t>
            </a:r>
          </a:p>
        </p:txBody>
      </p:sp>
      <p:pic>
        <p:nvPicPr>
          <p:cNvPr id="306" name="Shape 30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91575" y="5384266"/>
            <a:ext cx="428264" cy="290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838200" y="688156"/>
            <a:ext cx="10515599" cy="5488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V1.0 – 2016.04.26. 초안 작성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/>
        </p:nvSpPr>
        <p:spPr>
          <a:xfrm>
            <a:off x="636104" y="365760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282433" y="1033669"/>
            <a:ext cx="680026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정의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적의 병력 규모, 자원보유량 등의 정보를 알기 위해 하는 행동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1282433" y="2814759"/>
            <a:ext cx="10341153" cy="923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기획 의도</a:t>
            </a:r>
          </a:p>
          <a:p>
            <a:pPr indent="-285750" lvl="8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전투를 벌이기 전 적의 정보를 미리 파악하여 전투의 손익을 계산하도록 하여 더욱 적극적으로 전투를 하도록 한다.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895865" y="93277"/>
            <a:ext cx="10515599" cy="6151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39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 플로우</a:t>
            </a:r>
          </a:p>
        </p:txBody>
      </p:sp>
      <p:sp>
        <p:nvSpPr>
          <p:cNvPr id="103" name="Shape 103"/>
          <p:cNvSpPr/>
          <p:nvPr/>
        </p:nvSpPr>
        <p:spPr>
          <a:xfrm>
            <a:off x="4639371" y="989562"/>
            <a:ext cx="1099934" cy="347817"/>
          </a:xfrm>
          <a:prstGeom prst="flowChartTerminator">
            <a:avLst/>
          </a:prstGeom>
          <a:solidFill>
            <a:schemeClr val="accent3"/>
          </a:solidFill>
          <a:ln cap="flat" cmpd="sng" w="12700">
            <a:solidFill>
              <a:srgbClr val="787878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대상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선택</a:t>
            </a:r>
          </a:p>
        </p:txBody>
      </p:sp>
      <p:grpSp>
        <p:nvGrpSpPr>
          <p:cNvPr id="104" name="Shape 104"/>
          <p:cNvGrpSpPr/>
          <p:nvPr/>
        </p:nvGrpSpPr>
        <p:grpSpPr>
          <a:xfrm>
            <a:off x="9384302" y="1039686"/>
            <a:ext cx="1408923" cy="1009011"/>
            <a:chOff x="8098971" y="689900"/>
            <a:chExt cx="1408923" cy="1009011"/>
          </a:xfrm>
        </p:grpSpPr>
        <p:sp>
          <p:nvSpPr>
            <p:cNvPr id="105" name="Shape 105"/>
            <p:cNvSpPr/>
            <p:nvPr/>
          </p:nvSpPr>
          <p:spPr>
            <a:xfrm>
              <a:off x="8098971" y="689900"/>
              <a:ext cx="1408923" cy="1009011"/>
            </a:xfrm>
            <a:prstGeom prst="rect">
              <a:avLst/>
            </a:prstGeom>
            <a:solidFill>
              <a:schemeClr val="lt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6" name="Shape 106"/>
            <p:cNvGrpSpPr/>
            <p:nvPr/>
          </p:nvGrpSpPr>
          <p:grpSpPr>
            <a:xfrm>
              <a:off x="8285992" y="832553"/>
              <a:ext cx="1133188" cy="706609"/>
              <a:chOff x="2821672" y="1083951"/>
              <a:chExt cx="1081026" cy="849600"/>
            </a:xfrm>
          </p:grpSpPr>
          <p:grpSp>
            <p:nvGrpSpPr>
              <p:cNvPr id="107" name="Shape 107"/>
              <p:cNvGrpSpPr/>
              <p:nvPr/>
            </p:nvGrpSpPr>
            <p:grpSpPr>
              <a:xfrm>
                <a:off x="2821672" y="1083951"/>
                <a:ext cx="800973" cy="276998"/>
                <a:chOff x="2821675" y="1087720"/>
                <a:chExt cx="943560" cy="298225"/>
              </a:xfrm>
            </p:grpSpPr>
            <p:cxnSp>
              <p:nvCxnSpPr>
                <p:cNvPr id="108" name="Shape 108"/>
                <p:cNvCxnSpPr/>
                <p:nvPr/>
              </p:nvCxnSpPr>
              <p:spPr>
                <a:xfrm>
                  <a:off x="2821675" y="1234449"/>
                  <a:ext cx="489887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rgbClr val="FF000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  <p:sp>
              <p:nvSpPr>
                <p:cNvPr id="109" name="Shape 109"/>
                <p:cNvSpPr txBox="1"/>
                <p:nvPr/>
              </p:nvSpPr>
              <p:spPr>
                <a:xfrm>
                  <a:off x="3300319" y="1087720"/>
                  <a:ext cx="464916" cy="2982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b="0" i="0" lang="en-US" sz="12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No</a:t>
                  </a:r>
                </a:p>
              </p:txBody>
            </p:sp>
          </p:grpSp>
          <p:grpSp>
            <p:nvGrpSpPr>
              <p:cNvPr id="110" name="Shape 110"/>
              <p:cNvGrpSpPr/>
              <p:nvPr/>
            </p:nvGrpSpPr>
            <p:grpSpPr>
              <a:xfrm>
                <a:off x="2821673" y="1371761"/>
                <a:ext cx="1081024" cy="276998"/>
                <a:chOff x="2821674" y="1374928"/>
                <a:chExt cx="1273466" cy="298225"/>
              </a:xfrm>
            </p:grpSpPr>
            <p:cxnSp>
              <p:nvCxnSpPr>
                <p:cNvPr id="111" name="Shape 111"/>
                <p:cNvCxnSpPr/>
                <p:nvPr/>
              </p:nvCxnSpPr>
              <p:spPr>
                <a:xfrm>
                  <a:off x="2821674" y="1518230"/>
                  <a:ext cx="489887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rgbClr val="00B0F0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  <p:sp>
              <p:nvSpPr>
                <p:cNvPr id="112" name="Shape 112"/>
                <p:cNvSpPr txBox="1"/>
                <p:nvPr/>
              </p:nvSpPr>
              <p:spPr>
                <a:xfrm>
                  <a:off x="3287251" y="1374928"/>
                  <a:ext cx="807889" cy="2982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b="0" i="0" lang="en-US" sz="12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Yes</a:t>
                  </a:r>
                </a:p>
              </p:txBody>
            </p:sp>
          </p:grpSp>
          <p:grpSp>
            <p:nvGrpSpPr>
              <p:cNvPr id="113" name="Shape 113"/>
              <p:cNvGrpSpPr/>
              <p:nvPr/>
            </p:nvGrpSpPr>
            <p:grpSpPr>
              <a:xfrm>
                <a:off x="2821673" y="1656554"/>
                <a:ext cx="877556" cy="276998"/>
                <a:chOff x="2821432" y="1620066"/>
                <a:chExt cx="1033776" cy="298225"/>
              </a:xfrm>
            </p:grpSpPr>
            <p:cxnSp>
              <p:nvCxnSpPr>
                <p:cNvPr id="114" name="Shape 114"/>
                <p:cNvCxnSpPr/>
                <p:nvPr/>
              </p:nvCxnSpPr>
              <p:spPr>
                <a:xfrm>
                  <a:off x="2821432" y="1769181"/>
                  <a:ext cx="489887" cy="0"/>
                </a:xfrm>
                <a:prstGeom prst="straightConnector1">
                  <a:avLst/>
                </a:prstGeom>
                <a:noFill/>
                <a:ln cap="flat" cmpd="sng" w="38100">
                  <a:solidFill>
                    <a:schemeClr val="dk1"/>
                  </a:solidFill>
                  <a:prstDash val="solid"/>
                  <a:miter/>
                  <a:headEnd len="med" w="med" type="none"/>
                  <a:tailEnd len="lg" w="lg" type="triangle"/>
                </a:ln>
              </p:spPr>
            </p:cxnSp>
            <p:sp>
              <p:nvSpPr>
                <p:cNvPr id="115" name="Shape 115"/>
                <p:cNvSpPr txBox="1"/>
                <p:nvPr/>
              </p:nvSpPr>
              <p:spPr>
                <a:xfrm>
                  <a:off x="3275102" y="1620066"/>
                  <a:ext cx="580106" cy="2982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ct val="25000"/>
                    <a:buFont typeface="Arial"/>
                    <a:buNone/>
                  </a:pPr>
                  <a:r>
                    <a:rPr b="0" i="0" lang="en-US" sz="1200" u="none" cap="none" strike="noStrik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진행</a:t>
                  </a:r>
                </a:p>
              </p:txBody>
            </p:sp>
          </p:grpSp>
        </p:grpSp>
      </p:grpSp>
      <p:cxnSp>
        <p:nvCxnSpPr>
          <p:cNvPr id="116" name="Shape 116"/>
          <p:cNvCxnSpPr>
            <a:stCxn id="103" idx="2"/>
          </p:cNvCxnSpPr>
          <p:nvPr/>
        </p:nvCxnSpPr>
        <p:spPr>
          <a:xfrm flipH="1" rot="-5400000">
            <a:off x="4956088" y="1570630"/>
            <a:ext cx="467099" cy="600"/>
          </a:xfrm>
          <a:prstGeom prst="bentConnector3">
            <a:avLst>
              <a:gd fmla="val 5000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7" name="Shape 117"/>
          <p:cNvSpPr/>
          <p:nvPr/>
        </p:nvSpPr>
        <p:spPr>
          <a:xfrm>
            <a:off x="4584375" y="1804560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정찰하기 선택</a:t>
            </a:r>
          </a:p>
        </p:txBody>
      </p:sp>
      <p:cxnSp>
        <p:nvCxnSpPr>
          <p:cNvPr id="118" name="Shape 118"/>
          <p:cNvCxnSpPr>
            <a:stCxn id="117" idx="2"/>
          </p:cNvCxnSpPr>
          <p:nvPr/>
        </p:nvCxnSpPr>
        <p:spPr>
          <a:xfrm flipH="1" rot="-5400000">
            <a:off x="5003187" y="2378735"/>
            <a:ext cx="372900" cy="600"/>
          </a:xfrm>
          <a:prstGeom prst="bentConnector3">
            <a:avLst>
              <a:gd fmla="val 5000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19" name="Shape 119"/>
          <p:cNvSpPr/>
          <p:nvPr/>
        </p:nvSpPr>
        <p:spPr>
          <a:xfrm>
            <a:off x="4427335" y="2565485"/>
            <a:ext cx="1524004" cy="615777"/>
          </a:xfrm>
          <a:prstGeom prst="flowChartDecision">
            <a:avLst/>
          </a:prstGeom>
          <a:gradFill>
            <a:gsLst>
              <a:gs pos="0">
                <a:srgbClr val="FFDC9B"/>
              </a:gs>
              <a:gs pos="50000">
                <a:srgbClr val="FFD68D"/>
              </a:gs>
              <a:gs pos="100000">
                <a:srgbClr val="FFD478"/>
              </a:gs>
            </a:gsLst>
            <a:lin ang="5400000" scaled="0"/>
          </a:gradFill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4601707" y="6030855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한 정보</a:t>
            </a:r>
            <a:b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제공(메일)</a:t>
            </a:r>
          </a:p>
        </p:txBody>
      </p:sp>
      <p:sp>
        <p:nvSpPr>
          <p:cNvPr id="121" name="Shape 121"/>
          <p:cNvSpPr/>
          <p:nvPr/>
        </p:nvSpPr>
        <p:spPr>
          <a:xfrm>
            <a:off x="4582142" y="3706355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부대 출정</a:t>
            </a:r>
          </a:p>
        </p:txBody>
      </p:sp>
      <p:cxnSp>
        <p:nvCxnSpPr>
          <p:cNvPr id="122" name="Shape 122"/>
          <p:cNvCxnSpPr/>
          <p:nvPr/>
        </p:nvCxnSpPr>
        <p:spPr>
          <a:xfrm flipH="1" rot="-5400000">
            <a:off x="5000955" y="4280530"/>
            <a:ext cx="372900" cy="599"/>
          </a:xfrm>
          <a:prstGeom prst="bentConnector3">
            <a:avLst>
              <a:gd fmla="val 5000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23" name="Shape 123"/>
          <p:cNvSpPr/>
          <p:nvPr/>
        </p:nvSpPr>
        <p:spPr>
          <a:xfrm>
            <a:off x="4582142" y="4472816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목적지 도착</a:t>
            </a:r>
          </a:p>
        </p:txBody>
      </p:sp>
      <p:cxnSp>
        <p:nvCxnSpPr>
          <p:cNvPr id="124" name="Shape 124"/>
          <p:cNvCxnSpPr/>
          <p:nvPr/>
        </p:nvCxnSpPr>
        <p:spPr>
          <a:xfrm flipH="1" rot="-5400000">
            <a:off x="5000955" y="5056516"/>
            <a:ext cx="372900" cy="599"/>
          </a:xfrm>
          <a:prstGeom prst="bentConnector3">
            <a:avLst>
              <a:gd fmla="val 5000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25" name="Shape 125"/>
          <p:cNvSpPr txBox="1"/>
          <p:nvPr/>
        </p:nvSpPr>
        <p:spPr>
          <a:xfrm>
            <a:off x="4494876" y="2734875"/>
            <a:ext cx="1390124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정찰이 가능한가?</a:t>
            </a:r>
          </a:p>
        </p:txBody>
      </p:sp>
      <p:cxnSp>
        <p:nvCxnSpPr>
          <p:cNvPr id="126" name="Shape 126"/>
          <p:cNvCxnSpPr/>
          <p:nvPr/>
        </p:nvCxnSpPr>
        <p:spPr>
          <a:xfrm flipH="1" rot="-5400000">
            <a:off x="5017891" y="5827103"/>
            <a:ext cx="372900" cy="599"/>
          </a:xfrm>
          <a:prstGeom prst="bentConnector3">
            <a:avLst>
              <a:gd fmla="val 47454" name="adj1"/>
            </a:avLst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127" name="Shape 127"/>
          <p:cNvSpPr/>
          <p:nvPr/>
        </p:nvSpPr>
        <p:spPr>
          <a:xfrm>
            <a:off x="4602308" y="5252928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부대 복귀</a:t>
            </a:r>
          </a:p>
        </p:txBody>
      </p:sp>
      <p:sp>
        <p:nvSpPr>
          <p:cNvPr id="128" name="Shape 128"/>
          <p:cNvSpPr/>
          <p:nvPr/>
        </p:nvSpPr>
        <p:spPr>
          <a:xfrm>
            <a:off x="6677088" y="2679361"/>
            <a:ext cx="1209925" cy="388025"/>
          </a:xfrm>
          <a:prstGeom prst="flowChartProcess">
            <a:avLst/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 불가</a:t>
            </a:r>
          </a:p>
        </p:txBody>
      </p:sp>
      <p:cxnSp>
        <p:nvCxnSpPr>
          <p:cNvPr id="129" name="Shape 129"/>
          <p:cNvCxnSpPr/>
          <p:nvPr/>
        </p:nvCxnSpPr>
        <p:spPr>
          <a:xfrm>
            <a:off x="5885000" y="2873375"/>
            <a:ext cx="792087" cy="0"/>
          </a:xfrm>
          <a:prstGeom prst="straightConnector1">
            <a:avLst/>
          </a:prstGeom>
          <a:noFill/>
          <a:ln cap="flat" cmpd="sng" w="25400">
            <a:solidFill>
              <a:srgbClr val="FF0000"/>
            </a:solidFill>
            <a:prstDash val="solid"/>
            <a:round/>
            <a:headEnd len="med" w="med" type="none"/>
            <a:tailEnd len="lg" w="lg" type="stealth"/>
          </a:ln>
        </p:spPr>
      </p:cxnSp>
      <p:cxnSp>
        <p:nvCxnSpPr>
          <p:cNvPr id="130" name="Shape 130"/>
          <p:cNvCxnSpPr>
            <a:stCxn id="119" idx="2"/>
          </p:cNvCxnSpPr>
          <p:nvPr/>
        </p:nvCxnSpPr>
        <p:spPr>
          <a:xfrm>
            <a:off x="5189337" y="3181262"/>
            <a:ext cx="600" cy="535800"/>
          </a:xfrm>
          <a:prstGeom prst="straightConnector1">
            <a:avLst/>
          </a:prstGeom>
          <a:noFill/>
          <a:ln cap="flat" cmpd="sng" w="25400">
            <a:solidFill>
              <a:srgbClr val="00B0F0"/>
            </a:solidFill>
            <a:prstDash val="solid"/>
            <a:round/>
            <a:headEnd len="med" w="med" type="none"/>
            <a:tailEnd len="lg" w="lg" type="stealth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/>
        </p:nvSpPr>
        <p:spPr>
          <a:xfrm>
            <a:off x="636104" y="365760"/>
            <a:ext cx="19315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정의1-1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1573783" y="874725"/>
            <a:ext cx="9627957" cy="52905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감시탑 레벨 2부터 정찰을 할 수 있다.</a:t>
            </a:r>
            <a:r>
              <a:rPr b="0" i="0" lang="en-US" sz="1400" u="none" cap="none" strike="sng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(그 전엔 ‘정찰’ 액션버튼이 노출되지 않음.)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유저는 운용 가능한 부대 수 1개를 사용하여 적의 도시, 적이 점령한 자원지 및 타일을 정찰할 수 있다.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정찰한 내용은 정찰부대가 </a:t>
            </a:r>
            <a:r>
              <a:rPr b="0" i="0" lang="en-US" sz="1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도시로 돌아오는 즉시 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메일로 발송되며 메일을 통해 정찰 내용을 확인할 수 있다.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정찰은 감시탑의 레벨이 높아질수록 제공하는 정보의 종류가 늘어난다.(6p. 상세)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정찰을 통해서 적의 병력 수, 병력 구성, 자원량, 지원부대의 수와 병력 구성 등을 알 수 있다. (6p. 상세)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정찰은 병력을 필요로 하지 않는다. (병력이 없는 부대 1개를 필요로 한다.)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도시가 ‘전쟁보호’ 아이템의 효과를 받고 있는 동안은 정찰을 할 수 없다.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내 도시가 ‘전쟁보호’ 아이템의 효과를 받고 있는 동안 정찰을 할 경우 효과가 해제된다.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 ‘n시간 정찰막기’ 아이템의 효과를 받고 있는 동안은 정찰 시 정찰 실패 보고를 받는다.</a:t>
            </a:r>
          </a:p>
          <a:p>
            <a:pPr indent="-285750" lvl="3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</a:t>
            </a:r>
            <a:r>
              <a:rPr b="1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 ‘n시간 위장술’ 아이템의 효과를 받고 있는 동안은 정찰 시 적의 병력 수가 실제의 2배로 보여진다.</a:t>
            </a:r>
          </a:p>
          <a:p>
            <a:pPr indent="0" lvl="6" marL="2743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※ 아이템 세부 사용효과는 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아이템_V2.0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정찰하는 부대의 이동속도는 20이다. (Const에 정의)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정찰의 대상이 되는 유저는 감시탑의 ‘전황’ 기능에 의해 정찰이 오고 있다는 알림을 받는다. (</a:t>
            </a:r>
            <a:r>
              <a:rPr b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감시탑 기획서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참조)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상대의 정찰 부대가 내 도시, 내가 점령한 자원지나 타일에 도달하는 순간 ‘정찰 당함’ 메일을 수신한다.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※ 병력 집결 중인 도시를 정찰해도 집결된 병력에 대한 정보는 볼 수 없다.(집결을 건 유저의 집결 병력 포함)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/>
        </p:nvSpPr>
        <p:spPr>
          <a:xfrm>
            <a:off x="636104" y="365760"/>
            <a:ext cx="40238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정의1-2 정찰 대상 별 정보 종류</a:t>
            </a:r>
          </a:p>
        </p:txBody>
      </p:sp>
      <p:graphicFrame>
        <p:nvGraphicFramePr>
          <p:cNvPr id="142" name="Shape 142"/>
          <p:cNvGraphicFramePr/>
          <p:nvPr/>
        </p:nvGraphicFramePr>
        <p:xfrm>
          <a:off x="1271463" y="112474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{C7E740AB-FEC8-459F-83B5-5982E6A00A45}</a:tableStyleId>
              </a:tblPr>
              <a:tblGrid>
                <a:gridCol w="640075"/>
                <a:gridCol w="760725"/>
                <a:gridCol w="760725"/>
                <a:gridCol w="471800"/>
                <a:gridCol w="1627500"/>
                <a:gridCol w="922650"/>
                <a:gridCol w="1014725"/>
                <a:gridCol w="911200"/>
              </a:tblGrid>
              <a:tr h="37085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400" u="none" cap="none" strike="noStrike"/>
                        <a:t>대상</a:t>
                      </a:r>
                    </a:p>
                  </a:txBody>
                  <a:tcPr marT="45725" marB="45725" marR="91450" marL="91450" anchor="ctr"/>
                </a:tc>
                <a:tc gridSpan="7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400" u="none" cap="none" strike="noStrike"/>
                        <a:t>최초에 알 수 있는 정보</a:t>
                      </a:r>
                    </a:p>
                  </a:txBody>
                  <a:tcPr marT="45725" marB="45725" marR="91450" marL="91450" anchor="ctr"/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3708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정찰 결과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정찰 시간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위치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영주 닉네임 및 연맹 약칭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문명 및 국가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자원 별 보유량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성벽 내구도</a:t>
                      </a:r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도시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자원지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타일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143" name="Shape 143"/>
          <p:cNvSpPr txBox="1"/>
          <p:nvPr/>
        </p:nvSpPr>
        <p:spPr>
          <a:xfrm>
            <a:off x="1271463" y="3212975"/>
            <a:ext cx="9627957" cy="3312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결과 : 정찰 성공/실패 여부를 표시한다. </a:t>
            </a:r>
            <a:r>
              <a:rPr lang="en-US">
                <a:solidFill>
                  <a:schemeClr val="dk1"/>
                </a:solidFill>
              </a:rPr>
              <a:t>정찰에 실패하면 이외의 아무런 정보도 주지 않는다.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시간 : 정찰 부대가 목표 좌표에 도달한 시간을 표기한다.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위치 : 대상의 좌표를 표기한다.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영주 닉네임 및 연맹 약칭 : (ABC)LordNickname 형태로 표기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문명 및 국가 : 대상의 국가(고대 시대일 경우 동/서양, 청동기 시대일 경우 None)를 표기한다.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자원 별 보유량 : 보유 중인 자원을 자원 별로 표기한다. 보유 중 자원과 미수령 자원으로 나누어 표기</a:t>
            </a:r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성벽 내구도 : 현재 내구도 / 최대 내구도 표기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/>
        </p:nvSpPr>
        <p:spPr>
          <a:xfrm>
            <a:off x="636104" y="365760"/>
            <a:ext cx="40238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정의1-2 정찰 대상 별 정보 종류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5311526" y="735091"/>
            <a:ext cx="9627957" cy="5949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감시탑 업그레이드를 통해 위부터 순서대로 기능이 오픈 된다.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대상 부대의 도시가 위치한 좌표를 표기한다.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대상의 영주 레벨을 표기한다.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8. 대상의 총 병력 수를 </a:t>
            </a:r>
            <a:r>
              <a:rPr b="0" i="0" lang="en-US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대략적으로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표기</a:t>
            </a:r>
            <a:b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0" i="0" lang="en-US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(첫 자리 수만 공개, 나머지는 0. ex. 9999명일 경우 9000으로 표기)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12. 대상의 지원병력 수를 대략적으로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14. 대상의 병력을 구성하는 유닛 종류를 전부 보여준다.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18. 지원병력을 구성하는 유닛 종류를 전부 보여준다.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20. 유닛 별 수를 대략적으로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24. 지원병력의 유닛 별 수를 대략적으로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26. 총 병력 수를 정확히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30. 총 지원병력 수를 정확히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32. 유닛 별 수를 정확히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36. 지원병력 유닛 별 수를 정확히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38. 화살탑 레벨 : 화살탑의 레벨을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40. 병력 지원 중인 영주의 닉네임 및 레벨을 표기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42. 적용 중인 버프 종류를 보여준다.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44. 적용 중인 버프 종류 별 수치를 보여준다.</a:t>
            </a:r>
          </a:p>
        </p:txBody>
      </p:sp>
      <p:graphicFrame>
        <p:nvGraphicFramePr>
          <p:cNvPr id="150" name="Shape 150"/>
          <p:cNvGraphicFramePr/>
          <p:nvPr/>
        </p:nvGraphicFramePr>
        <p:xfrm>
          <a:off x="551383" y="9087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{C7E740AB-FEC8-459F-83B5-5982E6A00A45}</a:tableStyleId>
              </a:tblPr>
              <a:tblGrid>
                <a:gridCol w="815975"/>
                <a:gridCol w="2392375"/>
                <a:gridCol w="445675"/>
                <a:gridCol w="445675"/>
                <a:gridCol w="445675"/>
              </a:tblGrid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감시탑 레벨</a:t>
                      </a:r>
                    </a:p>
                  </a:txBody>
                  <a:tcPr marT="9525" marB="0" marR="9525" marL="9525" anchor="ctr">
                    <a:solidFill>
                      <a:srgbClr val="9CC2E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추가되는 정보</a:t>
                      </a:r>
                    </a:p>
                  </a:txBody>
                  <a:tcPr marT="9525" marB="0" marR="9525" marL="9525" anchor="ctr">
                    <a:solidFill>
                      <a:srgbClr val="9CC2E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도시</a:t>
                      </a:r>
                    </a:p>
                  </a:txBody>
                  <a:tcPr marT="9525" marB="0" marR="9525" marL="9525" anchor="ctr">
                    <a:solidFill>
                      <a:srgbClr val="9CC2E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자원지</a:t>
                      </a:r>
                    </a:p>
                  </a:txBody>
                  <a:tcPr marT="9525" marB="0" marR="9525" marL="9525" anchor="ctr">
                    <a:solidFill>
                      <a:srgbClr val="9CC2E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n-US" sz="1100" u="none" cap="none" strike="noStrike"/>
                        <a:t>타일</a:t>
                      </a:r>
                    </a:p>
                  </a:txBody>
                  <a:tcPr marT="9525" marB="0" marR="9525" marL="9525" anchor="ctr">
                    <a:solidFill>
                      <a:srgbClr val="9CC2E5"/>
                    </a:solidFill>
                  </a:tcPr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적 도시 좌표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영주 레벨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대략적 병력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대략적 지원병력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부대 구성 유닛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18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지원병력 구성 유닛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부대 구성 유닛 별 대략적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지원병력 구성 유닛 별 대략적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26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정확한 병력 총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정확한 지원병력 총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부대 구성 유닛 별 정확한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지원병력 구성 유닛 별 정확한 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38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화살탑 레벨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병력 지원 중인 영주의 닉네임 및 레벨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b="0" i="0" sz="11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적용 중인 버프 종류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  <a:tr h="300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100" u="none" cap="none" strike="noStrike"/>
                        <a:t>적용 중인 버프 종류 별 수치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n-US" sz="1000" u="none" cap="none" strike="noStrike"/>
                        <a:t>○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1" name="Shape 151"/>
          <p:cNvSpPr/>
          <p:nvPr/>
        </p:nvSpPr>
        <p:spPr>
          <a:xfrm>
            <a:off x="551383" y="6021287"/>
            <a:ext cx="4616970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※ 감시탑의 레벨별 효과는 추가되거나 변경될 수 있다.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/>
        </p:nvSpPr>
        <p:spPr>
          <a:xfrm>
            <a:off x="6240016" y="524785"/>
            <a:ext cx="5742596" cy="31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필드의 적 도시 / 적이 점령 중인 자원지 / 적이 점령 중인 빈 타일을 터치하면 ‘정찰’ 액션버튼이 출력된다.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정찰을 선택하면 정찰 UI가 출력 된다.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도시가 전쟁보호 아이템 효과를 받는 중일 경우, 정찰 불가 팝업을 띄우고 정찰 UI로 넘어가지 않는다.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36104" y="365760"/>
            <a:ext cx="952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grpSp>
        <p:nvGrpSpPr>
          <p:cNvPr id="158" name="Shape 158"/>
          <p:cNvGrpSpPr/>
          <p:nvPr/>
        </p:nvGrpSpPr>
        <p:grpSpPr>
          <a:xfrm>
            <a:off x="1919536" y="701646"/>
            <a:ext cx="3600000" cy="5777983"/>
            <a:chOff x="7464152" y="1462782"/>
            <a:chExt cx="3600000" cy="5777983"/>
          </a:xfrm>
        </p:grpSpPr>
        <p:pic>
          <p:nvPicPr>
            <p:cNvPr descr="Screen Clipping" id="159" name="Shape 15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464152" y="1462782"/>
              <a:ext cx="3596712" cy="5759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Shape 16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464152" y="1480766"/>
              <a:ext cx="3600000" cy="57599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1" name="Shape 161"/>
          <p:cNvSpPr/>
          <p:nvPr/>
        </p:nvSpPr>
        <p:spPr>
          <a:xfrm>
            <a:off x="6600056" y="2646242"/>
            <a:ext cx="2634755" cy="41987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이 영주는 보호 상태이므로 공격 및 정찰할 수 없습니다.</a:t>
            </a:r>
          </a:p>
        </p:txBody>
      </p:sp>
      <p:cxnSp>
        <p:nvCxnSpPr>
          <p:cNvPr id="162" name="Shape 162"/>
          <p:cNvCxnSpPr/>
          <p:nvPr/>
        </p:nvCxnSpPr>
        <p:spPr>
          <a:xfrm flipH="1" rot="10800000">
            <a:off x="6594310" y="2636911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63" name="Shape 163"/>
          <p:cNvCxnSpPr/>
          <p:nvPr/>
        </p:nvCxnSpPr>
        <p:spPr>
          <a:xfrm flipH="1" rot="10800000">
            <a:off x="6622124" y="3060685"/>
            <a:ext cx="2627999" cy="9331"/>
          </a:xfrm>
          <a:prstGeom prst="straightConnector1">
            <a:avLst/>
          </a:prstGeom>
          <a:noFill/>
          <a:ln cap="flat" cmpd="sng" w="28575">
            <a:solidFill>
              <a:srgbClr val="FFC000"/>
            </a:solidFill>
            <a:prstDash val="solid"/>
            <a:miter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6133" l="10342" r="16120" t="138"/>
          <a:stretch/>
        </p:blipFill>
        <p:spPr>
          <a:xfrm>
            <a:off x="2352710" y="302758"/>
            <a:ext cx="3516241" cy="629398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>
            <a:off x="636104" y="365760"/>
            <a:ext cx="9525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UI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6528019" y="524785"/>
            <a:ext cx="5454593" cy="33239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액션 버튼에서 정찰을 선택하면 정찰 UI가 출력 된다.</a:t>
            </a: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영주 캐릭터 일러스트</a:t>
            </a: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영주 소속 연맹 약자</a:t>
            </a: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영주 닉네임</a:t>
            </a: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대상 좌표</a:t>
            </a:r>
          </a:p>
          <a:p>
            <a:pPr indent="-285750" lvl="1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해당 좌표까지 이동하는 데 걸리는 시간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버튼을 제외한 다른 영역을 터치하면 팝업창이 닫힌다.</a:t>
            </a: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2352709" y="302757"/>
            <a:ext cx="3516241" cy="6293985"/>
          </a:xfrm>
          <a:prstGeom prst="rect">
            <a:avLst/>
          </a:prstGeom>
          <a:solidFill>
            <a:schemeClr val="dk1">
              <a:alpha val="40392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2558265" y="1571944"/>
            <a:ext cx="3113070" cy="3225206"/>
          </a:xfrm>
          <a:prstGeom prst="rect">
            <a:avLst/>
          </a:prstGeom>
          <a:solidFill>
            <a:srgbClr val="1E4E79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990949" y="1678364"/>
            <a:ext cx="2239765" cy="400691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</a:t>
            </a:r>
          </a:p>
        </p:txBody>
      </p:sp>
      <p:sp>
        <p:nvSpPr>
          <p:cNvPr id="174" name="Shape 174"/>
          <p:cNvSpPr/>
          <p:nvPr/>
        </p:nvSpPr>
        <p:spPr>
          <a:xfrm>
            <a:off x="2641217" y="2185474"/>
            <a:ext cx="821170" cy="660467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영주IMG</a:t>
            </a:r>
          </a:p>
        </p:txBody>
      </p:sp>
      <p:sp>
        <p:nvSpPr>
          <p:cNvPr id="175" name="Shape 175"/>
          <p:cNvSpPr/>
          <p:nvPr/>
        </p:nvSpPr>
        <p:spPr>
          <a:xfrm>
            <a:off x="3462389" y="2185474"/>
            <a:ext cx="1993187" cy="660467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(연맹)영주 이름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X:888 Y:888</a:t>
            </a:r>
          </a:p>
        </p:txBody>
      </p:sp>
      <p:sp>
        <p:nvSpPr>
          <p:cNvPr id="176" name="Shape 176"/>
          <p:cNvSpPr/>
          <p:nvPr/>
        </p:nvSpPr>
        <p:spPr>
          <a:xfrm>
            <a:off x="2990949" y="3003731"/>
            <a:ext cx="2239765" cy="660467"/>
          </a:xfrm>
          <a:prstGeom prst="rect">
            <a:avLst/>
          </a:prstGeom>
          <a:solidFill>
            <a:srgbClr val="9CC2E5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소요 시간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3197099" y="3338042"/>
            <a:ext cx="1827463" cy="242856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HH:MM:SS</a:t>
            </a:r>
          </a:p>
        </p:txBody>
      </p:sp>
      <p:sp>
        <p:nvSpPr>
          <p:cNvPr id="178" name="Shape 178"/>
          <p:cNvSpPr/>
          <p:nvPr/>
        </p:nvSpPr>
        <p:spPr>
          <a:xfrm>
            <a:off x="3051802" y="3797828"/>
            <a:ext cx="2036085" cy="423260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정찰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